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3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84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522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0033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3406" y="-316706"/>
            <a:ext cx="859339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>
              <a:defRPr sz="2800" b="1">
                <a:solidFill>
                  <a:srgbClr val="FFFFFF"/>
                </a:solidFill>
              </a:defRPr>
            </a:pPr>
            <a:r>
              <a:rPr dirty="0"/>
              <a:t>AI </a:t>
            </a:r>
            <a:r>
              <a:rPr lang="en-US" dirty="0"/>
              <a:t>IN MENTAL HEALTH: DETECTING EARLY SIGNS OF INSTABILITY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1583455" y="1919678"/>
            <a:ext cx="626806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 algn="ctr">
              <a:defRPr sz="2000">
                <a:solidFill>
                  <a:srgbClr val="000000"/>
                </a:solidFill>
              </a:defRPr>
            </a:pPr>
            <a:br>
              <a:rPr dirty="0"/>
            </a:br>
            <a:r>
              <a:rPr dirty="0"/>
              <a:t>School of Computer Science and Artificial Intelligenc</a:t>
            </a:r>
            <a:r>
              <a:rPr lang="en-US" dirty="0"/>
              <a:t>e</a:t>
            </a:r>
            <a:br>
              <a:rPr dirty="0"/>
            </a:br>
            <a:br>
              <a:rPr dirty="0"/>
            </a:b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8DF74B-A2C9-61FB-0D12-FA4F4ABAC6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88" b="17501"/>
          <a:stretch>
            <a:fillRect/>
          </a:stretch>
        </p:blipFill>
        <p:spPr>
          <a:xfrm>
            <a:off x="2772697" y="955070"/>
            <a:ext cx="3598605" cy="1600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602DF3-9952-6AD9-C19F-BA8CADE9C44B}"/>
              </a:ext>
            </a:extLst>
          </p:cNvPr>
          <p:cNvSpPr txBox="1"/>
          <p:nvPr/>
        </p:nvSpPr>
        <p:spPr>
          <a:xfrm>
            <a:off x="2580968" y="4640052"/>
            <a:ext cx="4257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Under the Guidance of:</a:t>
            </a:r>
          </a:p>
          <a:p>
            <a:pPr algn="ctr"/>
            <a:r>
              <a:rPr lang="en-US" b="1" dirty="0"/>
              <a:t>MS. FAIZA IRAM</a:t>
            </a:r>
          </a:p>
          <a:p>
            <a:pPr algn="ctr"/>
            <a:r>
              <a:rPr lang="en-US" dirty="0"/>
              <a:t>ASSISTANT PROFESSOR, SCHOOL OF CS&amp;AI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9C01FB-793E-F14C-9A90-8F0C3EBCAE48}"/>
              </a:ext>
            </a:extLst>
          </p:cNvPr>
          <p:cNvSpPr txBox="1"/>
          <p:nvPr/>
        </p:nvSpPr>
        <p:spPr>
          <a:xfrm>
            <a:off x="824984" y="2885726"/>
            <a:ext cx="73446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</a:rPr>
              <a:t>		   K. Deepak                2303A51LB6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</a:rPr>
              <a:t>		   B. Sai Charan          2203A51400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</a:rPr>
              <a:t> 		   M. Anil 	       2303A51LA1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</a:rPr>
              <a:t>		   M. Pavan Kumar      2303A51LC0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</a:rPr>
              <a:t>		   B. Nithin                   2303A51LA6 	</a:t>
            </a:r>
          </a:p>
        </p:txBody>
      </p:sp>
      <p:pic>
        <p:nvPicPr>
          <p:cNvPr id="1030" name="Picture 6" descr="Check out Pagidi Siddhartha's Sru E-cell Eureka Pitching Competition  credential issued by sr university">
            <a:extLst>
              <a:ext uri="{FF2B5EF4-FFF2-40B4-BE49-F238E27FC236}">
                <a16:creationId xmlns:a16="http://schemas.microsoft.com/office/drawing/2014/main" id="{0BD5093C-3890-DE0C-D97D-34E12CC7D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013" y="4887140"/>
            <a:ext cx="3574948" cy="201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2AA1E0-30D4-64A0-933D-721CFED23055}"/>
              </a:ext>
            </a:extLst>
          </p:cNvPr>
          <p:cNvSpPr txBox="1"/>
          <p:nvPr/>
        </p:nvSpPr>
        <p:spPr>
          <a:xfrm>
            <a:off x="3048000" y="6223819"/>
            <a:ext cx="4326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Ananthasagar, Warangal, Telangana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0033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69860" y="-72759"/>
            <a:ext cx="4302140" cy="8002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2800" b="1">
                <a:solidFill>
                  <a:srgbClr val="FFFFFF"/>
                </a:solidFill>
              </a:defRPr>
            </a:pPr>
            <a:r>
              <a:rPr dirty="0"/>
              <a:t>T</a:t>
            </a:r>
            <a:r>
              <a:rPr lang="en-US" dirty="0"/>
              <a:t>OOLS</a:t>
            </a:r>
            <a:r>
              <a:rPr dirty="0"/>
              <a:t> </a:t>
            </a:r>
            <a:r>
              <a:rPr lang="en-US" dirty="0"/>
              <a:t>AND</a:t>
            </a:r>
            <a:r>
              <a:rPr dirty="0"/>
              <a:t> T</a:t>
            </a:r>
            <a:r>
              <a:rPr lang="en-US" dirty="0"/>
              <a:t>ECHNOLOGIES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358878" y="1601675"/>
            <a:ext cx="8229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Language: </a:t>
            </a:r>
            <a:r>
              <a:rPr lang="en-US" sz="2400" dirty="0"/>
              <a:t>Python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Libraries: </a:t>
            </a:r>
            <a:r>
              <a:rPr lang="en-US" sz="2400" dirty="0"/>
              <a:t>pandas, NumPy, scikit-learn, matplotlib, seaborn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Models Used: </a:t>
            </a:r>
            <a:r>
              <a:rPr lang="en-US" sz="2400" dirty="0"/>
              <a:t>Decision Tree, Gradient Boosting, </a:t>
            </a:r>
            <a:r>
              <a:rPr lang="en-US" sz="2400" dirty="0" err="1"/>
              <a:t>XGBoost</a:t>
            </a:r>
            <a:r>
              <a:rPr lang="en-US" sz="2400" dirty="0"/>
              <a:t>, </a:t>
            </a:r>
            <a:r>
              <a:rPr lang="en-US" sz="2400" dirty="0" err="1"/>
              <a:t>LightGBM</a:t>
            </a:r>
            <a:r>
              <a:rPr lang="en-US" sz="2400" dirty="0"/>
              <a:t>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Framework: </a:t>
            </a:r>
            <a:r>
              <a:rPr lang="en-US" sz="2400" dirty="0" err="1"/>
              <a:t>Streamlit</a:t>
            </a:r>
            <a:r>
              <a:rPr lang="en-US" sz="2400" dirty="0"/>
              <a:t>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Dataset Source: </a:t>
            </a:r>
            <a:r>
              <a:rPr lang="en-US" sz="2400" dirty="0"/>
              <a:t>Kaggle (Mental Health Dataset)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Environment: </a:t>
            </a:r>
            <a:r>
              <a:rPr lang="en-US" sz="2400" dirty="0" err="1"/>
              <a:t>Jupyter</a:t>
            </a:r>
            <a:r>
              <a:rPr lang="en-US" sz="2400" dirty="0"/>
              <a:t> Notebook, VS Code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Storage: </a:t>
            </a:r>
            <a:r>
              <a:rPr lang="en-US" sz="2400" dirty="0"/>
              <a:t>SQLite (for local data management)</a:t>
            </a:r>
            <a:endParaRPr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0033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-112088"/>
            <a:ext cx="6159763" cy="8002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2800" b="1">
                <a:solidFill>
                  <a:srgbClr val="FFFFFF"/>
                </a:solidFill>
              </a:defRPr>
            </a:pPr>
            <a:r>
              <a:rPr dirty="0"/>
              <a:t>W</a:t>
            </a:r>
            <a:r>
              <a:rPr lang="en-US" dirty="0"/>
              <a:t>ORKFLOW</a:t>
            </a:r>
            <a:r>
              <a:rPr dirty="0"/>
              <a:t> </a:t>
            </a:r>
            <a:r>
              <a:rPr lang="en-US" dirty="0"/>
              <a:t>OF</a:t>
            </a:r>
            <a:r>
              <a:rPr dirty="0"/>
              <a:t> </a:t>
            </a:r>
            <a:r>
              <a:rPr lang="en-US" dirty="0"/>
              <a:t>THE</a:t>
            </a:r>
            <a:r>
              <a:rPr dirty="0"/>
              <a:t> P</a:t>
            </a:r>
            <a:r>
              <a:rPr lang="en-US" dirty="0"/>
              <a:t>ROPOSED </a:t>
            </a:r>
            <a:r>
              <a:rPr dirty="0"/>
              <a:t> M</a:t>
            </a:r>
            <a:r>
              <a:rPr lang="en-US" dirty="0"/>
              <a:t>ODEL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188720"/>
            <a:ext cx="8229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User Input: </a:t>
            </a:r>
            <a:r>
              <a:rPr lang="en-US" dirty="0"/>
              <a:t>Data such as age, family history, and stress level.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Preprocessing: </a:t>
            </a:r>
            <a:r>
              <a:rPr lang="en-US" dirty="0"/>
              <a:t>Validation, encoding, and transformation.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Prediction: </a:t>
            </a:r>
            <a:r>
              <a:rPr lang="en-US" dirty="0"/>
              <a:t>An ensemble model generates classification.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Result Output: </a:t>
            </a:r>
            <a:r>
              <a:rPr lang="en-US" dirty="0"/>
              <a:t>Displays risk status and confidence score.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Visualization: </a:t>
            </a:r>
            <a:r>
              <a:rPr lang="en-US" dirty="0"/>
              <a:t>Graphs show feature influence and probability scores.  </a:t>
            </a:r>
          </a:p>
          <a:p>
            <a:r>
              <a:rPr lang="en-US" dirty="0"/>
              <a:t>This workflow provides clear, understandable AI predictions for mental health assessment.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3B4947-43F4-8F92-5808-72983AC0C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009" y="3006211"/>
            <a:ext cx="3605981" cy="360598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0033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0"/>
            <a:ext cx="4587603" cy="8002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2800" b="1">
                <a:solidFill>
                  <a:srgbClr val="FFFFFF"/>
                </a:solidFill>
              </a:defRPr>
            </a:pPr>
            <a:r>
              <a:rPr dirty="0"/>
              <a:t>R</a:t>
            </a:r>
            <a:r>
              <a:rPr lang="en-US" dirty="0"/>
              <a:t>ESULTS</a:t>
            </a:r>
            <a:r>
              <a:rPr dirty="0"/>
              <a:t> </a:t>
            </a:r>
            <a:r>
              <a:rPr lang="en-US" dirty="0"/>
              <a:t>AND</a:t>
            </a:r>
            <a:r>
              <a:rPr dirty="0"/>
              <a:t> P</a:t>
            </a:r>
            <a:r>
              <a:rPr lang="en-US" dirty="0"/>
              <a:t>ERFORMANCE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351508"/>
            <a:ext cx="799854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/>
              <a:t>Model Accuracy Comparison:</a:t>
            </a: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Decision Tree: </a:t>
            </a:r>
            <a:r>
              <a:rPr lang="en-US" sz="2200" b="1" dirty="0"/>
              <a:t>89.4%</a:t>
            </a: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Gradient Boosting: </a:t>
            </a:r>
            <a:r>
              <a:rPr lang="en-US" sz="2200" b="1" dirty="0"/>
              <a:t>91.2%</a:t>
            </a: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XGBoost</a:t>
            </a:r>
            <a:r>
              <a:rPr lang="en-US" sz="2200" dirty="0"/>
              <a:t>: </a:t>
            </a:r>
            <a:r>
              <a:rPr lang="en-US" sz="2200" b="1" dirty="0"/>
              <a:t>92.8%</a:t>
            </a: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LightGBM</a:t>
            </a:r>
            <a:r>
              <a:rPr lang="en-US" sz="2200" dirty="0"/>
              <a:t>: </a:t>
            </a:r>
            <a:r>
              <a:rPr lang="en-US" sz="2200" b="1" dirty="0"/>
              <a:t>93.1%</a:t>
            </a: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Voting Classifier (Ensemble): 95.6%</a:t>
            </a:r>
            <a:endParaRPr lang="en-US" sz="2200" dirty="0"/>
          </a:p>
          <a:p>
            <a:endParaRPr lang="en-US" sz="2200" b="1" dirty="0"/>
          </a:p>
          <a:p>
            <a:r>
              <a:rPr lang="en-US" sz="2200" b="1" dirty="0"/>
              <a:t>Performance Summary:</a:t>
            </a: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Highest overall accuracy achieved through ensemble learning.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Prediction response time: </a:t>
            </a:r>
            <a:r>
              <a:rPr lang="en-US" sz="2200" b="1" dirty="0"/>
              <a:t>&lt;2 seconds</a:t>
            </a:r>
            <a:r>
              <a:rPr lang="en-US" sz="2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Balanced precision and recall, indicating robustness.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Feature visualization explains how each input impacts the result.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E266D4-4834-9BB1-D468-6289C1EF1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277" y="1473856"/>
            <a:ext cx="3372465" cy="252934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0033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195662" y="-72759"/>
            <a:ext cx="6232668" cy="8002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2800" b="1">
                <a:solidFill>
                  <a:srgbClr val="FFFFFF"/>
                </a:solidFill>
              </a:defRPr>
            </a:pPr>
            <a:r>
              <a:rPr lang="en-US" dirty="0"/>
              <a:t>COMPARSION</a:t>
            </a:r>
            <a:r>
              <a:rPr dirty="0"/>
              <a:t> </a:t>
            </a:r>
            <a:r>
              <a:rPr lang="en-US" dirty="0"/>
              <a:t>WITH</a:t>
            </a:r>
            <a:r>
              <a:rPr dirty="0"/>
              <a:t> E</a:t>
            </a:r>
            <a:r>
              <a:rPr lang="en-US" dirty="0"/>
              <a:t>XISTING</a:t>
            </a:r>
            <a:r>
              <a:rPr dirty="0"/>
              <a:t> S</a:t>
            </a:r>
            <a:r>
              <a:rPr lang="en-US" dirty="0"/>
              <a:t>YSTEMS</a:t>
            </a:r>
            <a:endParaRPr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A2876E5-BF38-F45A-75BD-AA7340D1E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413964"/>
              </p:ext>
            </p:extLst>
          </p:nvPr>
        </p:nvGraphicFramePr>
        <p:xfrm>
          <a:off x="1120140" y="1244600"/>
          <a:ext cx="6903720" cy="51409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301240">
                  <a:extLst>
                    <a:ext uri="{9D8B030D-6E8A-4147-A177-3AD203B41FA5}">
                      <a16:colId xmlns:a16="http://schemas.microsoft.com/office/drawing/2014/main" val="1806245759"/>
                    </a:ext>
                  </a:extLst>
                </a:gridCol>
                <a:gridCol w="2301240">
                  <a:extLst>
                    <a:ext uri="{9D8B030D-6E8A-4147-A177-3AD203B41FA5}">
                      <a16:colId xmlns:a16="http://schemas.microsoft.com/office/drawing/2014/main" val="1563878378"/>
                    </a:ext>
                  </a:extLst>
                </a:gridCol>
                <a:gridCol w="2301240">
                  <a:extLst>
                    <a:ext uri="{9D8B030D-6E8A-4147-A177-3AD203B41FA5}">
                      <a16:colId xmlns:a16="http://schemas.microsoft.com/office/drawing/2014/main" val="2350931567"/>
                    </a:ext>
                  </a:extLst>
                </a:gridCol>
              </a:tblGrid>
              <a:tr h="102819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EXISTING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PROPSED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794222"/>
                  </a:ext>
                </a:extLst>
              </a:tr>
              <a:tr h="1028192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80–88%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788178"/>
                  </a:ext>
                </a:extLst>
              </a:tr>
              <a:tr h="1028192">
                <a:tc>
                  <a:txBody>
                    <a:bodyPr/>
                    <a:lstStyle/>
                    <a:p>
                      <a:r>
                        <a:rPr lang="en-US" dirty="0"/>
                        <a:t>Interpretability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(Feature Visualization)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361098"/>
                  </a:ext>
                </a:extLst>
              </a:tr>
              <a:tr h="1028192">
                <a:tc>
                  <a:txBody>
                    <a:bodyPr/>
                    <a:lstStyle/>
                    <a:p>
                      <a:r>
                        <a:rPr lang="en-US" dirty="0"/>
                        <a:t>Data Privacy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Cloud-based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Local Offline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985678"/>
                  </a:ext>
                </a:extLst>
              </a:tr>
              <a:tr h="1028192">
                <a:tc>
                  <a:txBody>
                    <a:bodyPr/>
                    <a:lstStyle/>
                    <a:p>
                      <a:r>
                        <a:rPr lang="en-US" dirty="0"/>
                        <a:t>Response Time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3–4 sec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1–2 sec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08437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0033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-102255"/>
            <a:ext cx="3138167" cy="8002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2800" b="1">
                <a:solidFill>
                  <a:srgbClr val="FFFFFF"/>
                </a:solidFill>
              </a:defRPr>
            </a:pPr>
            <a:r>
              <a:rPr dirty="0"/>
              <a:t>C</a:t>
            </a:r>
            <a:r>
              <a:rPr lang="en-US" dirty="0"/>
              <a:t>HALLENGES</a:t>
            </a:r>
            <a:r>
              <a:rPr dirty="0"/>
              <a:t> F</a:t>
            </a:r>
            <a:r>
              <a:rPr lang="en-US" dirty="0"/>
              <a:t>ACED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188720"/>
            <a:ext cx="8229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Data Imbalance: </a:t>
            </a:r>
            <a:r>
              <a:rPr lang="en-US" sz="2400" dirty="0"/>
              <a:t>Some categories are underrepresented and need resampling.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Overfitting:</a:t>
            </a:r>
            <a:r>
              <a:rPr lang="en-US" sz="2400" dirty="0"/>
              <a:t> We manage it with regularization and cross-validation.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UI Challenges: </a:t>
            </a:r>
            <a:r>
              <a:rPr lang="en-US" sz="2400" dirty="0"/>
              <a:t>We optimize the </a:t>
            </a:r>
            <a:r>
              <a:rPr lang="en-US" sz="2400" dirty="0" err="1"/>
              <a:t>Streamlit</a:t>
            </a:r>
            <a:r>
              <a:rPr lang="en-US" sz="2400" dirty="0"/>
              <a:t> layout and responsiveness.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Ethical Constraints:</a:t>
            </a:r>
            <a:r>
              <a:rPr lang="en-US" sz="2400" dirty="0"/>
              <a:t> We ensure the responsible use of AI predictions.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Team Coordination: </a:t>
            </a:r>
            <a:r>
              <a:rPr lang="en-US" sz="2400" dirty="0"/>
              <a:t>We balance the phases of data, model, and interface development.</a:t>
            </a:r>
            <a:endParaRPr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0033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-13765"/>
            <a:ext cx="8686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2800" b="1">
                <a:solidFill>
                  <a:srgbClr val="FFFFFF"/>
                </a:solidFill>
              </a:defRPr>
            </a:pPr>
            <a:r>
              <a:rPr dirty="0"/>
              <a:t>Learning Outcomes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188720"/>
            <a:ext cx="8229600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/>
              <a:t>Hands-on experience in designing machine learning pipelines.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/>
              <a:t>Mastered ensemble modeling and how to interpret it.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/>
              <a:t>Developed a solid understanding of feature selection and data preparation.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/>
              <a:t>Gained practical experience using AI with </a:t>
            </a:r>
            <a:r>
              <a:rPr lang="en-US" sz="2300" dirty="0" err="1"/>
              <a:t>Streamlit</a:t>
            </a:r>
            <a:r>
              <a:rPr lang="en-US" sz="2300" dirty="0"/>
              <a:t> for deployment.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/>
              <a:t>Enhanced teamwork, communication, and awareness of AI ethics.</a:t>
            </a:r>
            <a:endParaRPr sz="23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D8C502-A342-20A4-60FD-54F9D5B84D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498" b="28889"/>
          <a:stretch>
            <a:fillRect/>
          </a:stretch>
        </p:blipFill>
        <p:spPr>
          <a:xfrm>
            <a:off x="1868129" y="4084066"/>
            <a:ext cx="5388077" cy="233639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0033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-29798"/>
            <a:ext cx="5245731" cy="8002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2800" b="1">
                <a:solidFill>
                  <a:srgbClr val="FFFFFF"/>
                </a:solidFill>
              </a:defRPr>
            </a:pPr>
            <a:r>
              <a:rPr dirty="0"/>
              <a:t>C</a:t>
            </a:r>
            <a:r>
              <a:rPr lang="en-US" dirty="0"/>
              <a:t>ONCLUSION</a:t>
            </a:r>
            <a:r>
              <a:rPr dirty="0"/>
              <a:t> </a:t>
            </a:r>
            <a:r>
              <a:rPr lang="en-US" dirty="0"/>
              <a:t>AND</a:t>
            </a:r>
            <a:r>
              <a:rPr dirty="0"/>
              <a:t> F</a:t>
            </a:r>
            <a:r>
              <a:rPr lang="en-US" dirty="0"/>
              <a:t>UTURE</a:t>
            </a:r>
            <a:r>
              <a:rPr dirty="0"/>
              <a:t> S</a:t>
            </a:r>
            <a:r>
              <a:rPr lang="en-US" dirty="0"/>
              <a:t>COPE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378542" y="1375533"/>
            <a:ext cx="822960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/>
              <a:t>Conclusion:</a:t>
            </a:r>
            <a:endParaRPr sz="2200" b="1" dirty="0"/>
          </a:p>
          <a:p>
            <a:pPr marL="342900" indent="-342900"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</a:defRPr>
            </a:pPr>
            <a:r>
              <a:rPr lang="en-US" sz="2200" dirty="0"/>
              <a:t>The system detects early signs of mental instability. </a:t>
            </a:r>
          </a:p>
          <a:p>
            <a:pPr marL="342900" indent="-342900"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</a:defRPr>
            </a:pPr>
            <a:r>
              <a:rPr lang="en-US" sz="2200" dirty="0"/>
              <a:t>Ensemble models improved accuracy by using different algorithms. </a:t>
            </a:r>
          </a:p>
          <a:p>
            <a:pPr marL="342900" indent="-342900"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</a:defRPr>
            </a:pPr>
            <a:r>
              <a:rPr lang="en-US" sz="2200" dirty="0"/>
              <a:t>The </a:t>
            </a:r>
            <a:r>
              <a:rPr lang="en-US" sz="2200" dirty="0" err="1"/>
              <a:t>Streamlit</a:t>
            </a:r>
            <a:r>
              <a:rPr lang="en-US" sz="2200" dirty="0"/>
              <a:t> GUI provides easy visualization and real-time results</a:t>
            </a:r>
            <a:r>
              <a:rPr sz="2200" dirty="0"/>
              <a:t>.</a:t>
            </a:r>
            <a:endParaRPr lang="en-US" sz="2200" dirty="0"/>
          </a:p>
          <a:p>
            <a:pPr>
              <a:defRPr sz="2000">
                <a:solidFill>
                  <a:srgbClr val="000000"/>
                </a:solidFill>
              </a:defRPr>
            </a:pPr>
            <a:endParaRPr lang="en-US" sz="2200" b="1" dirty="0"/>
          </a:p>
          <a:p>
            <a:pPr>
              <a:defRPr sz="2000">
                <a:solidFill>
                  <a:srgbClr val="000000"/>
                </a:solidFill>
              </a:defRPr>
            </a:pPr>
            <a:r>
              <a:rPr sz="2200" b="1" dirty="0"/>
              <a:t>Future Enhancements:</a:t>
            </a:r>
            <a:endParaRPr lang="en-US" sz="2200" b="1" dirty="0"/>
          </a:p>
          <a:p>
            <a:pPr marL="342900" indent="-342900"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</a:defRPr>
            </a:pPr>
            <a:r>
              <a:rPr sz="2200" dirty="0"/>
              <a:t>Deep learning integration (BERT/LSTM).</a:t>
            </a: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</a:defRPr>
            </a:pPr>
            <a:r>
              <a:rPr sz="2200" dirty="0"/>
              <a:t>Mobile app version.</a:t>
            </a: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</a:defRPr>
            </a:pPr>
            <a:r>
              <a:rPr sz="2200" dirty="0"/>
              <a:t>Chatbot and emotional analysis.</a:t>
            </a: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</a:defRPr>
            </a:pPr>
            <a:r>
              <a:rPr sz="2200" dirty="0"/>
              <a:t>Multilingual and dashboard support.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D764C-EA16-1375-9C3F-B6A77897B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D716B2C-90EF-580F-2EDC-E81EFB7916FF}"/>
              </a:ext>
            </a:extLst>
          </p:cNvPr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0033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BF0412-464A-98E6-2403-CB2103F4441D}"/>
              </a:ext>
            </a:extLst>
          </p:cNvPr>
          <p:cNvSpPr txBox="1"/>
          <p:nvPr/>
        </p:nvSpPr>
        <p:spPr>
          <a:xfrm>
            <a:off x="274320" y="-29798"/>
            <a:ext cx="2047035" cy="8002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2800" b="1">
                <a:solidFill>
                  <a:srgbClr val="FFFFFF"/>
                </a:solidFill>
              </a:defRPr>
            </a:pPr>
            <a:r>
              <a:rPr lang="en-US" dirty="0"/>
              <a:t>REFERENCES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58085A-33D4-F902-504A-A3C37FED537A}"/>
              </a:ext>
            </a:extLst>
          </p:cNvPr>
          <p:cNvSpPr txBox="1"/>
          <p:nvPr/>
        </p:nvSpPr>
        <p:spPr>
          <a:xfrm>
            <a:off x="78659" y="1102578"/>
            <a:ext cx="9143999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[1]</a:t>
            </a:r>
            <a:r>
              <a:rPr lang="en-US" sz="1600" dirty="0"/>
              <a:t> </a:t>
            </a:r>
            <a:r>
              <a:rPr lang="en-US" sz="1600" dirty="0" err="1"/>
              <a:t>Chataut</a:t>
            </a:r>
            <a:r>
              <a:rPr lang="en-US" sz="1600" dirty="0"/>
              <a:t> R., </a:t>
            </a:r>
            <a:r>
              <a:rPr lang="en-US" sz="1600" dirty="0" err="1"/>
              <a:t>Naukya</a:t>
            </a:r>
            <a:r>
              <a:rPr lang="en-US" sz="1600" dirty="0"/>
              <a:t> M., and Akl R. 2024. </a:t>
            </a:r>
            <a:r>
              <a:rPr lang="en-US" sz="1600" i="1" dirty="0"/>
              <a:t>6G networks and the AI revolution—Exploring technologies, applications, and emerging challenges.</a:t>
            </a:r>
            <a:r>
              <a:rPr lang="en-US" sz="1600" dirty="0"/>
              <a:t> Sensors, 24(6):1888.</a:t>
            </a:r>
          </a:p>
          <a:p>
            <a:r>
              <a:rPr lang="en-US" sz="1600" b="1" dirty="0"/>
              <a:t>[2]</a:t>
            </a:r>
            <a:r>
              <a:rPr lang="en-US" sz="1600" dirty="0"/>
              <a:t> Al-</a:t>
            </a:r>
            <a:r>
              <a:rPr lang="en-US" sz="1600" dirty="0" err="1"/>
              <a:t>Tameemi</a:t>
            </a:r>
            <a:r>
              <a:rPr lang="en-US" sz="1600" dirty="0"/>
              <a:t> I.K.S., Feizi-</a:t>
            </a:r>
            <a:r>
              <a:rPr lang="en-US" sz="1600" dirty="0" err="1"/>
              <a:t>Derakhshi</a:t>
            </a:r>
            <a:r>
              <a:rPr lang="en-US" sz="1600" dirty="0"/>
              <a:t> M.R., </a:t>
            </a:r>
            <a:r>
              <a:rPr lang="en-US" sz="1600" dirty="0" err="1"/>
              <a:t>Pashazadeh</a:t>
            </a:r>
            <a:r>
              <a:rPr lang="en-US" sz="1600" dirty="0"/>
              <a:t> M.R., </a:t>
            </a:r>
            <a:r>
              <a:rPr lang="en-US" sz="1600" dirty="0" err="1"/>
              <a:t>Pashazadeh</a:t>
            </a:r>
            <a:r>
              <a:rPr lang="en-US" sz="1600" dirty="0"/>
              <a:t> S., and Asadpour M. 2024. </a:t>
            </a:r>
            <a:r>
              <a:rPr lang="en-US" sz="1600" i="1" dirty="0"/>
              <a:t>A comprehensive review of visual–textual sentiment analysis from social media networks.</a:t>
            </a:r>
            <a:r>
              <a:rPr lang="en-US" sz="1600" dirty="0"/>
              <a:t> Journal of Computational Social Science, 7(3): 2767–2838.</a:t>
            </a:r>
          </a:p>
          <a:p>
            <a:r>
              <a:rPr lang="en-US" sz="1600" b="1" dirty="0"/>
              <a:t>[3]</a:t>
            </a:r>
            <a:r>
              <a:rPr lang="en-US" sz="1600" dirty="0"/>
              <a:t> </a:t>
            </a:r>
            <a:r>
              <a:rPr lang="en-US" sz="1600" dirty="0" err="1"/>
              <a:t>Alsaif</a:t>
            </a:r>
            <a:r>
              <a:rPr lang="en-US" sz="1600" dirty="0"/>
              <a:t> H.F. and </a:t>
            </a:r>
            <a:r>
              <a:rPr lang="en-US" sz="1600" dirty="0" err="1"/>
              <a:t>Aldossari</a:t>
            </a:r>
            <a:r>
              <a:rPr lang="en-US" sz="1600" dirty="0"/>
              <a:t> H.D. 2023. </a:t>
            </a:r>
            <a:r>
              <a:rPr lang="en-US" sz="1600" i="1" dirty="0"/>
              <a:t>Review of stance detection for rumor verification in social media.</a:t>
            </a:r>
            <a:r>
              <a:rPr lang="en-US" sz="1600" dirty="0"/>
              <a:t> Engineering Applications of Artificial Intelligence, 119: 105801.</a:t>
            </a:r>
          </a:p>
          <a:p>
            <a:r>
              <a:rPr lang="en-US" sz="1600" b="1" dirty="0"/>
              <a:t>[4]</a:t>
            </a:r>
            <a:r>
              <a:rPr lang="en-US" sz="1600" dirty="0"/>
              <a:t> Duan J., Xiong J., Li Y., and Ding W. 2024. </a:t>
            </a:r>
            <a:r>
              <a:rPr lang="en-US" sz="1600" i="1" dirty="0"/>
              <a:t>Deep learning based multimodal biomedical data fusion: An overview and comparative review.</a:t>
            </a:r>
            <a:r>
              <a:rPr lang="en-US" sz="1600" dirty="0"/>
              <a:t> Information Fusion, 112: 102536.</a:t>
            </a:r>
          </a:p>
          <a:p>
            <a:r>
              <a:rPr lang="en-US" sz="1600" b="1" dirty="0"/>
              <a:t>[5]</a:t>
            </a:r>
            <a:r>
              <a:rPr lang="en-US" sz="1600" dirty="0"/>
              <a:t> Ruffo G., Semeraro A., Giacchino A., and Rosso P. 2023. </a:t>
            </a:r>
            <a:r>
              <a:rPr lang="en-US" sz="1600" i="1" dirty="0"/>
              <a:t>Studying fake news spreading, </a:t>
            </a:r>
            <a:r>
              <a:rPr lang="en-US" sz="1600" i="1" dirty="0" err="1"/>
              <a:t>polarisation</a:t>
            </a:r>
            <a:r>
              <a:rPr lang="en-US" sz="1600" i="1" dirty="0"/>
              <a:t> dynamics, and manipulation by bots: A tale of networks and language.</a:t>
            </a:r>
            <a:r>
              <a:rPr lang="en-US" sz="1600" dirty="0"/>
              <a:t> Computer Science Review, 47: 100531.</a:t>
            </a:r>
          </a:p>
          <a:p>
            <a:r>
              <a:rPr lang="en-US" sz="1600" b="1" dirty="0"/>
              <a:t>[6]</a:t>
            </a:r>
            <a:r>
              <a:rPr lang="en-US" sz="1600" dirty="0"/>
              <a:t> Li H., Yang W., Wang W., and Wang H.Q. 2024. </a:t>
            </a:r>
            <a:r>
              <a:rPr lang="en-US" sz="1600" i="1" dirty="0"/>
              <a:t>Harmfulness metrics in digital twins of social network rumors detection in cloud computing environment.</a:t>
            </a:r>
            <a:r>
              <a:rPr lang="en-US" sz="1600" dirty="0"/>
              <a:t> Journal of Cloud Computing, 13(1): 36.</a:t>
            </a:r>
          </a:p>
          <a:p>
            <a:r>
              <a:rPr lang="en-US" sz="1600" b="1" dirty="0"/>
              <a:t>[7]</a:t>
            </a:r>
            <a:r>
              <a:rPr lang="en-US" sz="1600" dirty="0"/>
              <a:t> Azevedo B.F., Rocha A.M.A., and Pereira A.I. 2024. </a:t>
            </a:r>
            <a:r>
              <a:rPr lang="en-US" sz="1600" i="1" dirty="0"/>
              <a:t>Hybrid approaches to optimization and machine learning methods – A systematic literature review.</a:t>
            </a:r>
            <a:r>
              <a:rPr lang="en-US" sz="1600" dirty="0"/>
              <a:t> Machine Learning, 113(7): 4055–4097.</a:t>
            </a:r>
          </a:p>
          <a:p>
            <a:r>
              <a:rPr lang="en-US" sz="1600" b="1" dirty="0"/>
              <a:t>[8]</a:t>
            </a:r>
            <a:r>
              <a:rPr lang="en-US" sz="1600" dirty="0"/>
              <a:t> Hayawi K., Saha S., Masud M., Mathew S.S., and </a:t>
            </a:r>
            <a:r>
              <a:rPr lang="en-US" sz="1600" dirty="0" err="1"/>
              <a:t>Kaosar</a:t>
            </a:r>
            <a:r>
              <a:rPr lang="en-US" sz="1600" dirty="0"/>
              <a:t> M. 2023. </a:t>
            </a:r>
            <a:r>
              <a:rPr lang="en-US" sz="1600" i="1" dirty="0"/>
              <a:t>Social media bot detection with deep learning methods: a systematic review.</a:t>
            </a:r>
            <a:r>
              <a:rPr lang="en-US" sz="1600" dirty="0"/>
              <a:t> Neural Computing and Applications, 35(2): 8903–8918.</a:t>
            </a:r>
          </a:p>
          <a:p>
            <a:r>
              <a:rPr lang="en-US" sz="1600" b="1" dirty="0"/>
              <a:t>[9]</a:t>
            </a:r>
            <a:r>
              <a:rPr lang="en-US" sz="1600" dirty="0"/>
              <a:t> Comito C., </a:t>
            </a:r>
            <a:r>
              <a:rPr lang="en-US" sz="1600" dirty="0" err="1"/>
              <a:t>Caroprese</a:t>
            </a:r>
            <a:r>
              <a:rPr lang="en-US" sz="1600" dirty="0"/>
              <a:t> L., and Zumpano E. 2023. </a:t>
            </a:r>
            <a:r>
              <a:rPr lang="en-US" sz="1600" i="1" dirty="0"/>
              <a:t>Multimodal fake news detection in social media: A survey of deep learning techniques.</a:t>
            </a:r>
            <a:r>
              <a:rPr lang="en-US" sz="1600" dirty="0"/>
              <a:t> Social Network Analysis and Mining, 13(1): 101.</a:t>
            </a:r>
          </a:p>
          <a:p>
            <a:r>
              <a:rPr lang="en-US" sz="1600" b="1" dirty="0"/>
              <a:t>[10]</a:t>
            </a:r>
            <a:r>
              <a:rPr lang="en-US" sz="1600" dirty="0"/>
              <a:t> Azri A., Favre C., Harbi N., Darmont J., and </a:t>
            </a:r>
            <a:r>
              <a:rPr lang="en-US" sz="1600" dirty="0" err="1"/>
              <a:t>Noûs</a:t>
            </a:r>
            <a:r>
              <a:rPr lang="en-US" sz="1600" dirty="0"/>
              <a:t> C. 2023. </a:t>
            </a:r>
            <a:r>
              <a:rPr lang="en-US" sz="1600" i="1" dirty="0"/>
              <a:t>Rumor classification through a multimodal fusion framework and ensemble learning.</a:t>
            </a:r>
            <a:r>
              <a:rPr lang="en-US" sz="1600" dirty="0"/>
              <a:t> Information Systems Frontiers, 25(5): 1795–1810.</a:t>
            </a:r>
          </a:p>
          <a:p>
            <a:endParaRPr sz="1600" b="1" dirty="0"/>
          </a:p>
        </p:txBody>
      </p:sp>
    </p:spTree>
    <p:extLst>
      <p:ext uri="{BB962C8B-B14F-4D97-AF65-F5344CB8AC3E}">
        <p14:creationId xmlns:p14="http://schemas.microsoft.com/office/powerpoint/2010/main" val="4232291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6310A-A3B6-5FF5-0DB1-D305A8DD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3CE153-67A7-78B6-F6E6-A8C0930D9C67}"/>
              </a:ext>
            </a:extLst>
          </p:cNvPr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0033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25B25B-B13C-D924-E2E2-76FE1C286E18}"/>
              </a:ext>
            </a:extLst>
          </p:cNvPr>
          <p:cNvSpPr txBox="1"/>
          <p:nvPr/>
        </p:nvSpPr>
        <p:spPr>
          <a:xfrm>
            <a:off x="457200" y="-55365"/>
            <a:ext cx="3819764" cy="8002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lang="en-US" dirty="0"/>
          </a:p>
          <a:p>
            <a:pPr>
              <a:defRPr sz="2800" b="1">
                <a:solidFill>
                  <a:srgbClr val="FFFFFF"/>
                </a:solidFill>
              </a:defRPr>
            </a:pPr>
            <a:r>
              <a:rPr lang="en-US" dirty="0"/>
              <a:t>PRESENTATION OUTLINE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282A06-E606-BC99-A0CB-437651D28661}"/>
              </a:ext>
            </a:extLst>
          </p:cNvPr>
          <p:cNvSpPr txBox="1"/>
          <p:nvPr/>
        </p:nvSpPr>
        <p:spPr>
          <a:xfrm>
            <a:off x="457200" y="1188720"/>
            <a:ext cx="8229600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Detailed Slide Content: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Problem Statement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Objectives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Scope of the Project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Literature Review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System Architecture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Methodology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Tools and Technologies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Workflow of the Proposed Model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Results and Performance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Comparison with Existing Systems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Challenges Faced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Learning Outcomes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Conclusion and Future Scope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References</a:t>
            </a:r>
          </a:p>
          <a:p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490825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0033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78542" y="-68826"/>
            <a:ext cx="2542491" cy="8002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2800" b="1">
                <a:solidFill>
                  <a:srgbClr val="FFFFFF"/>
                </a:solidFill>
              </a:defRPr>
            </a:pPr>
            <a:r>
              <a:rPr dirty="0"/>
              <a:t>I</a:t>
            </a:r>
            <a:r>
              <a:rPr lang="en-US" dirty="0"/>
              <a:t>NTRODUCTION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378542" y="983226"/>
            <a:ext cx="82296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Mental health has become a </a:t>
            </a:r>
            <a:r>
              <a:rPr lang="en-US" sz="2400" b="1" dirty="0"/>
              <a:t>global priority</a:t>
            </a:r>
            <a:r>
              <a:rPr lang="en-US" sz="2400" dirty="0"/>
              <a:t> due to rising cases of anxiety, depression, and stress. However, most individuals do not seek help early, leading to delayed diagnosis and worsening conditions.</a:t>
            </a:r>
          </a:p>
          <a:p>
            <a:r>
              <a:rPr lang="en-US" sz="2400" dirty="0"/>
              <a:t>To address this, our project leverages </a:t>
            </a:r>
            <a:r>
              <a:rPr lang="en-US" sz="2400" b="1" dirty="0"/>
              <a:t>Artificial Intelligence (AI)</a:t>
            </a:r>
            <a:r>
              <a:rPr lang="en-US" sz="2400" dirty="0"/>
              <a:t> to analyze user data pattern like work pressure, stress indicators, and lifestyle factors to classify mental states into three categories: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Stable</a:t>
            </a:r>
            <a:r>
              <a:rPr lang="en-US" sz="2400" dirty="0"/>
              <a:t> – Mentally balanced and low stress.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At-Risk</a:t>
            </a:r>
            <a:r>
              <a:rPr lang="en-US" sz="2400" dirty="0"/>
              <a:t> – Showing early signs of emotional strain.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Unstable</a:t>
            </a:r>
            <a:r>
              <a:rPr lang="en-US" sz="2400" dirty="0"/>
              <a:t> – High likelihood of mental distress requiring attention.</a:t>
            </a:r>
          </a:p>
          <a:p>
            <a:r>
              <a:rPr lang="en-US" sz="2400" dirty="0"/>
              <a:t>This predictive approach enables </a:t>
            </a:r>
            <a:r>
              <a:rPr lang="en-US" sz="2400" b="1" dirty="0"/>
              <a:t>early detection</a:t>
            </a:r>
            <a:r>
              <a:rPr lang="en-US" sz="2400" dirty="0"/>
              <a:t>, </a:t>
            </a:r>
            <a:r>
              <a:rPr lang="en-US" sz="2400" b="1" dirty="0"/>
              <a:t>personalized monitoring</a:t>
            </a:r>
            <a:r>
              <a:rPr lang="en-US" sz="2400" dirty="0"/>
              <a:t>, and </a:t>
            </a:r>
            <a:r>
              <a:rPr lang="en-US" sz="2400" b="1" dirty="0"/>
              <a:t>scalable prevention strategies</a:t>
            </a:r>
            <a:r>
              <a:rPr lang="en-US" sz="2400" dirty="0"/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0033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-50899"/>
            <a:ext cx="3585405" cy="8002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2800" b="1">
                <a:solidFill>
                  <a:srgbClr val="FFFFFF"/>
                </a:solidFill>
              </a:defRPr>
            </a:pPr>
            <a:r>
              <a:rPr dirty="0"/>
              <a:t>P</a:t>
            </a:r>
            <a:r>
              <a:rPr lang="en-US" dirty="0"/>
              <a:t>ROBLEM </a:t>
            </a:r>
            <a:r>
              <a:rPr dirty="0"/>
              <a:t> S</a:t>
            </a:r>
            <a:r>
              <a:rPr lang="en-US" dirty="0"/>
              <a:t>TATEMENT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274320" y="1188720"/>
            <a:ext cx="879102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Traditional methods for identifying mental instability are manual, subjective, and often delayed. Mental health professionals depend on surveys and self-reports, which may not be very accurate or consistent.  </a:t>
            </a:r>
          </a:p>
          <a:p>
            <a:r>
              <a:rPr lang="en-US" sz="2400" b="1" dirty="0"/>
              <a:t>Challenges include: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Limited AI-based tools for early detection.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Underuse of mental health datasets in machine learning research.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Privacy concerns with cloud-based mental health platforms.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Social stigma that discourages people from regular mental health check-ins.  </a:t>
            </a:r>
          </a:p>
          <a:p>
            <a:r>
              <a:rPr lang="en-US" sz="2400" b="1" dirty="0"/>
              <a:t>Goal:  </a:t>
            </a:r>
          </a:p>
          <a:p>
            <a:r>
              <a:rPr lang="en-US" sz="2400" dirty="0"/>
              <a:t>Create a scalable, accurate, and privacy-protecting AI system to predict early signs of mental instability using ensemble learning models.</a:t>
            </a:r>
            <a:endParaRPr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0033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52978" y="-102255"/>
            <a:ext cx="1936107" cy="8002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2800" b="1">
                <a:solidFill>
                  <a:srgbClr val="FFFFFF"/>
                </a:solidFill>
              </a:defRPr>
            </a:pPr>
            <a:r>
              <a:rPr dirty="0"/>
              <a:t>O</a:t>
            </a:r>
            <a:r>
              <a:rPr lang="en-US" dirty="0"/>
              <a:t>BJECTIVES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996007"/>
            <a:ext cx="86868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Project Objectives: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an AI model that can detect early instability using real-world datasets.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data preprocessing, feature engineering, and model optimization.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and compare models such as Decision Tree, Gradient Boosting, </a:t>
            </a:r>
            <a:r>
              <a:rPr lang="en-US" dirty="0" err="1"/>
              <a:t>XGBoost</a:t>
            </a:r>
            <a:r>
              <a:rPr lang="en-US" dirty="0"/>
              <a:t>, and </a:t>
            </a:r>
            <a:r>
              <a:rPr lang="en-US" dirty="0" err="1"/>
              <a:t>LightGBM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Combine these models into a voting ensemble classifier to improve accuracy.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an interactive </a:t>
            </a:r>
            <a:r>
              <a:rPr lang="en-US" dirty="0" err="1"/>
              <a:t>Streamlit</a:t>
            </a:r>
            <a:r>
              <a:rPr lang="en-US" dirty="0"/>
              <a:t> GUI so users can test and visualize their mental health status. </a:t>
            </a:r>
          </a:p>
          <a:p>
            <a:r>
              <a:rPr lang="en-US" b="1" dirty="0"/>
              <a:t>Outcome:</a:t>
            </a:r>
          </a:p>
          <a:p>
            <a:r>
              <a:rPr lang="en-US" dirty="0"/>
              <a:t>A user-friendly AI system that delivers accurate results with clear explanations and quick processing time of less than 2 seconds.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3CAD5F-A94F-6E47-ECB0-8BE2AB6A4B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448" b="7515"/>
          <a:stretch>
            <a:fillRect/>
          </a:stretch>
        </p:blipFill>
        <p:spPr>
          <a:xfrm>
            <a:off x="1907458" y="4135328"/>
            <a:ext cx="5987845" cy="25947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0033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0"/>
            <a:ext cx="3552511" cy="8002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2800" b="1">
                <a:solidFill>
                  <a:srgbClr val="FFFFFF"/>
                </a:solidFill>
              </a:defRPr>
            </a:pPr>
            <a:r>
              <a:rPr dirty="0"/>
              <a:t>S</a:t>
            </a:r>
            <a:r>
              <a:rPr lang="en-US" dirty="0"/>
              <a:t>COPE</a:t>
            </a:r>
            <a:r>
              <a:rPr dirty="0"/>
              <a:t> </a:t>
            </a:r>
            <a:r>
              <a:rPr lang="en-US" dirty="0"/>
              <a:t>OF</a:t>
            </a:r>
            <a:r>
              <a:rPr dirty="0"/>
              <a:t> </a:t>
            </a:r>
            <a:r>
              <a:rPr lang="en-US" dirty="0"/>
              <a:t>THE</a:t>
            </a:r>
            <a:r>
              <a:rPr dirty="0"/>
              <a:t> P</a:t>
            </a:r>
            <a:r>
              <a:rPr lang="en-US" dirty="0"/>
              <a:t>ROECT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201070" y="1071457"/>
            <a:ext cx="5000196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/>
              <a:t>Detect early signs of mental instability using AI and data-driven insights.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/>
              <a:t>This approach works in workplaces, universities, and healthcare settings.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/>
              <a:t>It operates in offline or local mode to protect user privacy and keep data secure.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/>
              <a:t>It can be expanded for future uses like mood tracking, therapy suggestions, and monitoring emotions.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/>
              <a:t>It offers important support for mental health professionals through AI-assisted analysis.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9DB1B0-A462-6843-9B7B-2295EDC1A7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015"/>
          <a:stretch>
            <a:fillRect/>
          </a:stretch>
        </p:blipFill>
        <p:spPr>
          <a:xfrm>
            <a:off x="5098027" y="1693912"/>
            <a:ext cx="4045973" cy="38026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0033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28600" y="-131752"/>
            <a:ext cx="3232744" cy="8002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2800" b="1">
                <a:solidFill>
                  <a:srgbClr val="FFFFFF"/>
                </a:solidFill>
              </a:defRPr>
            </a:pPr>
            <a:r>
              <a:rPr dirty="0"/>
              <a:t>L</a:t>
            </a:r>
            <a:r>
              <a:rPr lang="en-US" dirty="0"/>
              <a:t>ITERATURE REVIEW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188720"/>
            <a:ext cx="82296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Existing systems mainly use surveys or clinical assessments, which can be slow and inconsistent. </a:t>
            </a:r>
          </a:p>
          <a:p>
            <a:r>
              <a:rPr lang="en-US" sz="2400" b="1" dirty="0"/>
              <a:t>Recent research highlights: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Text-based models, like LSTM and BERT, analyze emotional tone but rely on large labeled datasets.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Ensemble methods, such as Decision Tree and Gradient Boosting, achieve higher accuracy.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Graph-based AI looks at relationships between psychological parameters but lacks clinical validation.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Privacy-focused AI methods stress secure storage and local inference. </a:t>
            </a:r>
          </a:p>
          <a:p>
            <a:r>
              <a:rPr lang="en-US" sz="2400" dirty="0"/>
              <a:t>Our system improves on these by combining an ensemble of interpretable models with local deployment to ensure both performance and privacy.</a:t>
            </a:r>
            <a:endParaRPr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0033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-92423"/>
            <a:ext cx="4169861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>
              <a:defRPr sz="2800" b="1">
                <a:solidFill>
                  <a:srgbClr val="FFFFFF"/>
                </a:solidFill>
              </a:defRPr>
            </a:pPr>
            <a:r>
              <a:rPr dirty="0"/>
              <a:t>S</a:t>
            </a:r>
            <a:r>
              <a:rPr lang="en-US" dirty="0"/>
              <a:t>YSTEM</a:t>
            </a:r>
            <a:r>
              <a:rPr dirty="0"/>
              <a:t> A</a:t>
            </a:r>
            <a:r>
              <a:rPr lang="en-US" dirty="0"/>
              <a:t>RCHITECTURE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545690" y="2743937"/>
            <a:ext cx="82296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Our proposed architecture has three main layers:</a:t>
            </a:r>
          </a:p>
          <a:p>
            <a:r>
              <a:rPr lang="en-US" b="1" dirty="0"/>
              <a:t>1. User Interface Layer: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uses </a:t>
            </a:r>
            <a:r>
              <a:rPr lang="en-US" dirty="0" err="1"/>
              <a:t>Streamlit</a:t>
            </a:r>
            <a:r>
              <a:rPr lang="en-US" dirty="0"/>
              <a:t> for easy interaction.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accepts inputs such as age, gender, family history, and work interference.</a:t>
            </a:r>
          </a:p>
          <a:p>
            <a:r>
              <a:rPr lang="en-US" b="1" dirty="0"/>
              <a:t>2. Application Logic Layer:</a:t>
            </a:r>
          </a:p>
          <a:p>
            <a:r>
              <a:rPr lang="en-US" dirty="0"/>
              <a:t>The backend is based on Python. It manages data preprocessing, validation, and transformation.</a:t>
            </a:r>
          </a:p>
          <a:p>
            <a:r>
              <a:rPr lang="en-US" b="1" dirty="0"/>
              <a:t>3. Prediction Engine Layer: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uses an ensemble model that combines Decision Tree, Gradient Boosting, </a:t>
            </a:r>
            <a:r>
              <a:rPr lang="en-US" dirty="0" err="1"/>
              <a:t>XGBoost</a:t>
            </a:r>
            <a:r>
              <a:rPr lang="en-US" dirty="0"/>
              <a:t>, and </a:t>
            </a:r>
            <a:r>
              <a:rPr lang="en-US" dirty="0" err="1"/>
              <a:t>LightGBM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provides risk </a:t>
            </a:r>
            <a:r>
              <a:rPr lang="en-US" dirty="0" err="1"/>
              <a:t>clas</a:t>
            </a:r>
            <a:r>
              <a:rPr lang="en-US" dirty="0"/>
              <a:t>	</a:t>
            </a:r>
            <a:r>
              <a:rPr lang="en-US" dirty="0" err="1"/>
              <a:t>sifications</a:t>
            </a:r>
            <a:r>
              <a:rPr lang="en-US" dirty="0"/>
              <a:t>: Stable, At-Risk, or Unstable.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1929A9-6818-6FB0-D6A0-E6FD5EB09B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6846" b="36890"/>
          <a:stretch>
            <a:fillRect/>
          </a:stretch>
        </p:blipFill>
        <p:spPr>
          <a:xfrm>
            <a:off x="1143000" y="933938"/>
            <a:ext cx="6858000" cy="180115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0033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-82591"/>
            <a:ext cx="2585644" cy="8002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2800" b="1">
                <a:solidFill>
                  <a:srgbClr val="FFFFFF"/>
                </a:solidFill>
              </a:defRPr>
            </a:pPr>
            <a:r>
              <a:rPr dirty="0"/>
              <a:t>M</a:t>
            </a:r>
            <a:r>
              <a:rPr lang="en-US" dirty="0"/>
              <a:t>ETHODOLOGY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3106993" y="1758991"/>
            <a:ext cx="546673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Data Collection: </a:t>
            </a:r>
            <a:r>
              <a:rPr lang="en-US" dirty="0"/>
              <a:t>Kaggle “Mental Health in Tech Survey” dataset.  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Data Preprocessing: </a:t>
            </a:r>
            <a:r>
              <a:rPr lang="en-US" dirty="0"/>
              <a:t>Handling missing values, encoding categorical variables, normalizing inputs.  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Feature Extraction: </a:t>
            </a:r>
            <a:r>
              <a:rPr lang="en-US" dirty="0"/>
              <a:t>Identifying key indicators such as stress level, work interference, and family history.  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Model Training: </a:t>
            </a:r>
            <a:r>
              <a:rPr lang="en-US" dirty="0"/>
              <a:t>Using four ML models and adjusting hyperparameters.  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Ensemble Integration: </a:t>
            </a:r>
            <a:r>
              <a:rPr lang="en-US" dirty="0"/>
              <a:t>Weighted voting for the final prediction.  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Model Evaluation:</a:t>
            </a:r>
            <a:r>
              <a:rPr lang="en-US" dirty="0"/>
              <a:t> Metrics include accuracy, precision, recall, and F1-score.  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Deployment: </a:t>
            </a:r>
            <a:r>
              <a:rPr lang="en-US" dirty="0" err="1"/>
              <a:t>Streamlit</a:t>
            </a:r>
            <a:r>
              <a:rPr lang="en-US" dirty="0"/>
              <a:t> interface for real-time prediction and visualization.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946C54-04EA-B071-B262-53B69023B6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036" r="29929"/>
          <a:stretch>
            <a:fillRect/>
          </a:stretch>
        </p:blipFill>
        <p:spPr>
          <a:xfrm>
            <a:off x="395828" y="1091380"/>
            <a:ext cx="2518332" cy="559185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1652</Words>
  <Application>Microsoft Office PowerPoint</Application>
  <PresentationFormat>On-screen Show (4:3)</PresentationFormat>
  <Paragraphs>185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Sai Usha</dc:creator>
  <cp:keywords/>
  <dc:description>generated using python-pptx</dc:description>
  <cp:lastModifiedBy>sai krishna priya</cp:lastModifiedBy>
  <cp:revision>4</cp:revision>
  <dcterms:created xsi:type="dcterms:W3CDTF">2013-01-27T09:14:16Z</dcterms:created>
  <dcterms:modified xsi:type="dcterms:W3CDTF">2025-11-13T20:33:19Z</dcterms:modified>
  <cp:category/>
</cp:coreProperties>
</file>